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2" r:id="rId3"/>
    <p:sldId id="264" r:id="rId4"/>
    <p:sldId id="311" r:id="rId5"/>
    <p:sldId id="314" r:id="rId6"/>
    <p:sldId id="308" r:id="rId7"/>
    <p:sldId id="315" r:id="rId8"/>
    <p:sldId id="316" r:id="rId9"/>
    <p:sldId id="317" r:id="rId10"/>
    <p:sldId id="318" r:id="rId11"/>
    <p:sldId id="312" r:id="rId12"/>
    <p:sldId id="313" r:id="rId13"/>
    <p:sldId id="310" r:id="rId14"/>
    <p:sldId id="30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66"/>
    <a:srgbClr val="FF9900"/>
    <a:srgbClr val="FF0000"/>
    <a:srgbClr val="4A7EBB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B7712-B122-4D52-B654-153A93D867E8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35CC-7BAE-4242-8C21-AAA5BE589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6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1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7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1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4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32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08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4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62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CDAE-537C-4A5A-B062-2E313AB00C9D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AC94-45BD-4F5A-A863-413270913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9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rence.ru/site.aspx?page=MobileSmarts-Inde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05951" cy="8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59633" y="270892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r>
              <a:rPr lang="ru-RU" sz="4400" b="1" dirty="0" smtClean="0">
                <a:solidFill>
                  <a:schemeClr val="bg1"/>
                </a:solidFill>
              </a:rPr>
              <a:t> для 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032" y="5867980"/>
            <a:ext cx="203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www.cleverence.ru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dev.by/img/dynami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04616"/>
            <a:ext cx="448627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65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Платформа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916832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Интегрирована с терминалом сбора данных: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Проигрывает звуки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Включает сканер только там, где нужно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Выключает сканер, когда нужно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3024" y="310089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Звуки ошибок сканирования, звуки прихода заданий</a:t>
            </a:r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1532" y="380123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Если программа еще не ждет никаких сканов, то и сканер   не будет включен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3024" y="5201905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Если головная система «думает» или ввод штрихкодов         на текущем этапе операции не ожидается, то сканер выключится и кладовщик не будет бездумно сканировать штрихкоды в пустоту</a:t>
            </a:r>
            <a:endParaRPr lang="ru-RU" sz="20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016645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Платформа </a:t>
            </a:r>
            <a:r>
              <a:rPr lang="en-US" sz="4400" b="1" dirty="0">
                <a:solidFill>
                  <a:schemeClr val="bg1"/>
                </a:solidFill>
              </a:rPr>
              <a:t>Mobile SMARTS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64" y="1124744"/>
            <a:ext cx="764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Самый простой вариант внедрения: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681644"/>
            <a:ext cx="7776864" cy="483209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C000"/>
                </a:solidFill>
              </a:rPr>
              <a:t>Axapta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или </a:t>
            </a:r>
            <a:r>
              <a:rPr lang="en-US" sz="2800" b="1" dirty="0" smtClean="0">
                <a:solidFill>
                  <a:srgbClr val="FFC000"/>
                </a:solidFill>
              </a:rPr>
              <a:t>Navision </a:t>
            </a:r>
            <a:r>
              <a:rPr lang="ru-RU" sz="2800" b="1" dirty="0" smtClean="0">
                <a:solidFill>
                  <a:srgbClr val="FFC000"/>
                </a:solidFill>
              </a:rPr>
              <a:t>что-то </a:t>
            </a:r>
            <a:r>
              <a:rPr lang="ru-RU" sz="2800" b="1" dirty="0">
                <a:solidFill>
                  <a:srgbClr val="FFC000"/>
                </a:solidFill>
              </a:rPr>
              <a:t>выгружает </a:t>
            </a:r>
            <a:r>
              <a:rPr lang="ru-RU" sz="2800" b="1" dirty="0" smtClean="0">
                <a:solidFill>
                  <a:srgbClr val="FFC000"/>
                </a:solidFill>
              </a:rPr>
              <a:t>                                      на </a:t>
            </a:r>
            <a:r>
              <a:rPr lang="ru-RU" sz="2800" b="1" dirty="0">
                <a:solidFill>
                  <a:srgbClr val="FFC000"/>
                </a:solidFill>
              </a:rPr>
              <a:t>сервер </a:t>
            </a:r>
            <a:r>
              <a:rPr lang="en-US" sz="2800" b="1" dirty="0">
                <a:solidFill>
                  <a:srgbClr val="FFC000"/>
                </a:solidFill>
              </a:rPr>
              <a:t>Mobile </a:t>
            </a:r>
            <a:r>
              <a:rPr lang="en-US" sz="2800" b="1" dirty="0" smtClean="0">
                <a:solidFill>
                  <a:srgbClr val="FFC000"/>
                </a:solidFill>
              </a:rPr>
              <a:t>SMARTS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</a:rPr>
              <a:t>ТСД забирают что-то с сервера                           и кладовщики что-то делают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</a:rPr>
              <a:t>Результат уходит назад  на </a:t>
            </a:r>
            <a:r>
              <a:rPr lang="ru-RU" sz="2800" b="1" dirty="0">
                <a:solidFill>
                  <a:srgbClr val="FFC000"/>
                </a:solidFill>
              </a:rPr>
              <a:t>сервер </a:t>
            </a:r>
            <a:r>
              <a:rPr lang="ru-RU" sz="2800" b="1" dirty="0" smtClean="0">
                <a:solidFill>
                  <a:srgbClr val="FFC000"/>
                </a:solidFill>
              </a:rPr>
              <a:t>                    </a:t>
            </a:r>
            <a:r>
              <a:rPr lang="en-US" sz="2800" b="1" dirty="0" smtClean="0">
                <a:solidFill>
                  <a:srgbClr val="FFC000"/>
                </a:solidFill>
              </a:rPr>
              <a:t>Mobile SMARTS,</a:t>
            </a:r>
            <a:r>
              <a:rPr lang="ru-RU" sz="2800" b="1" dirty="0" smtClean="0">
                <a:solidFill>
                  <a:srgbClr val="FFC000"/>
                </a:solidFill>
              </a:rPr>
              <a:t> а </a:t>
            </a:r>
            <a:r>
              <a:rPr lang="en-US" sz="2800" b="1" dirty="0" smtClean="0">
                <a:solidFill>
                  <a:srgbClr val="FFC000"/>
                </a:solidFill>
              </a:rPr>
              <a:t>Axapta </a:t>
            </a:r>
            <a:r>
              <a:rPr lang="ru-RU" sz="2800" b="1" dirty="0" smtClean="0">
                <a:solidFill>
                  <a:srgbClr val="FFC000"/>
                </a:solidFill>
              </a:rPr>
              <a:t>или </a:t>
            </a:r>
            <a:r>
              <a:rPr lang="en-US" sz="2800" b="1" dirty="0" smtClean="0">
                <a:solidFill>
                  <a:srgbClr val="FFC000"/>
                </a:solidFill>
              </a:rPr>
              <a:t>Navision</a:t>
            </a:r>
            <a:r>
              <a:rPr lang="ru-RU" sz="2800" b="1" dirty="0" smtClean="0">
                <a:solidFill>
                  <a:srgbClr val="FFC000"/>
                </a:solidFill>
              </a:rPr>
              <a:t> загружают его к себе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59684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Номенклатуру, штрихкоды, задания для выполнения.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305290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Проверяют товар по накладным, подбирают по накладным, упаковывают, распаковывают и т.д.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596147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Периодически сами либо вручную оператором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6464" y="1136938"/>
            <a:ext cx="7645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Более сложный вариант внедрения: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693838"/>
            <a:ext cx="7776864" cy="483209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C000"/>
                </a:solidFill>
              </a:rPr>
              <a:t>Axapta</a:t>
            </a:r>
            <a:r>
              <a:rPr lang="ru-RU" sz="2800" b="1" dirty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или </a:t>
            </a:r>
            <a:r>
              <a:rPr lang="en-US" sz="2800" b="1" dirty="0" smtClean="0">
                <a:solidFill>
                  <a:srgbClr val="FFC000"/>
                </a:solidFill>
              </a:rPr>
              <a:t>Navision </a:t>
            </a:r>
            <a:r>
              <a:rPr lang="ru-RU" sz="2800" b="1" dirty="0" smtClean="0">
                <a:solidFill>
                  <a:srgbClr val="FFC000"/>
                </a:solidFill>
              </a:rPr>
              <a:t>выгружает                                       на </a:t>
            </a:r>
            <a:r>
              <a:rPr lang="ru-RU" sz="2800" b="1" dirty="0">
                <a:solidFill>
                  <a:srgbClr val="FFC000"/>
                </a:solidFill>
              </a:rPr>
              <a:t>сервер </a:t>
            </a:r>
            <a:r>
              <a:rPr lang="en-US" sz="2800" b="1" dirty="0">
                <a:solidFill>
                  <a:srgbClr val="FFC000"/>
                </a:solidFill>
              </a:rPr>
              <a:t>Mobile </a:t>
            </a:r>
            <a:r>
              <a:rPr lang="en-US" sz="2800" b="1" dirty="0" smtClean="0">
                <a:solidFill>
                  <a:srgbClr val="FFC000"/>
                </a:solidFill>
              </a:rPr>
              <a:t>SMARTS </a:t>
            </a:r>
            <a:r>
              <a:rPr lang="ru-RU" sz="2800" b="1" dirty="0" smtClean="0">
                <a:solidFill>
                  <a:srgbClr val="FFC000"/>
                </a:solidFill>
              </a:rPr>
              <a:t>задания на обработку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</a:rPr>
              <a:t>ТСД выполняют задания, постоянно обращаясь к </a:t>
            </a:r>
            <a:r>
              <a:rPr lang="en-US" sz="2800" b="1" dirty="0" smtClean="0">
                <a:solidFill>
                  <a:srgbClr val="FFC000"/>
                </a:solidFill>
              </a:rPr>
              <a:t>AX/NAV </a:t>
            </a:r>
            <a:r>
              <a:rPr lang="ru-RU" sz="2800" b="1" dirty="0" smtClean="0">
                <a:solidFill>
                  <a:srgbClr val="FFC000"/>
                </a:solidFill>
              </a:rPr>
              <a:t>за данными и сообщая им о ходе работы</a:t>
            </a:r>
            <a:endParaRPr lang="ru-RU" sz="2800" b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sz="2800" b="1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C000"/>
                </a:solidFill>
              </a:rPr>
              <a:t>Результат либо постепенно формируется в ходе работы, либо загружается в </a:t>
            </a:r>
            <a:r>
              <a:rPr lang="en-US" sz="2800" b="1" dirty="0" smtClean="0">
                <a:solidFill>
                  <a:srgbClr val="FFC000"/>
                </a:solidFill>
              </a:rPr>
              <a:t>AX/NAV</a:t>
            </a:r>
            <a:r>
              <a:rPr lang="ru-RU" sz="2800" b="1" dirty="0" smtClean="0">
                <a:solidFill>
                  <a:srgbClr val="FFC000"/>
                </a:solidFill>
              </a:rPr>
              <a:t>    по окончании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69726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Через коннектор </a:t>
            </a:r>
            <a:r>
              <a:rPr lang="en-US" sz="2000" b="1" dirty="0" smtClean="0">
                <a:solidFill>
                  <a:schemeClr val="bg1"/>
                </a:solidFill>
              </a:rPr>
              <a:t>Mobile SMARTS </a:t>
            </a:r>
            <a:r>
              <a:rPr lang="ru-RU" sz="2000" b="1" dirty="0" smtClean="0">
                <a:solidFill>
                  <a:schemeClr val="bg1"/>
                </a:solidFill>
              </a:rPr>
              <a:t>к </a:t>
            </a:r>
            <a:r>
              <a:rPr lang="en-US" sz="2000" b="1" dirty="0" smtClean="0">
                <a:solidFill>
                  <a:schemeClr val="bg1"/>
                </a:solidFill>
              </a:rPr>
              <a:t>Axapta </a:t>
            </a:r>
            <a:r>
              <a:rPr lang="ru-RU" sz="2000" b="1" dirty="0" smtClean="0">
                <a:solidFill>
                  <a:schemeClr val="bg1"/>
                </a:solidFill>
              </a:rPr>
              <a:t>или </a:t>
            </a:r>
            <a:r>
              <a:rPr lang="en-US" sz="2000" b="1" dirty="0" smtClean="0">
                <a:solidFill>
                  <a:schemeClr val="bg1"/>
                </a:solidFill>
              </a:rPr>
              <a:t>Navision 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6033482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 событию от сервера </a:t>
            </a:r>
            <a:r>
              <a:rPr lang="en-US" sz="2000" b="1" dirty="0" smtClean="0">
                <a:solidFill>
                  <a:schemeClr val="bg1"/>
                </a:solidFill>
              </a:rPr>
              <a:t>Mobile SMARTS</a:t>
            </a:r>
            <a:r>
              <a:rPr lang="ru-RU" sz="2000" b="1" dirty="0" smtClean="0">
                <a:solidFill>
                  <a:schemeClr val="bg1"/>
                </a:solidFill>
              </a:rPr>
              <a:t> о завершении выполнения документа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196" y="13444"/>
            <a:ext cx="9130804" cy="1016645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Платформа </a:t>
            </a:r>
            <a:r>
              <a:rPr lang="en-US" sz="4400" b="1" dirty="0">
                <a:solidFill>
                  <a:schemeClr val="bg1"/>
                </a:solidFill>
              </a:rPr>
              <a:t>Mobile SMARTS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1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9752" y="5445224"/>
            <a:ext cx="69045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496" y="548680"/>
            <a:ext cx="8044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Цены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753" y="5064705"/>
            <a:ext cx="67522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Страница продукта:</a:t>
            </a:r>
          </a:p>
          <a:p>
            <a:r>
              <a:rPr lang="en-US" sz="2000" dirty="0">
                <a:hlinkClick r:id="rId2"/>
              </a:rPr>
              <a:t>http://www.cleverence.ru/site.aspx?page=MobileSmarts-Index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7784" y="1643316"/>
            <a:ext cx="46002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Сервер системы</a:t>
            </a:r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Клиент для каждого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ТСД</a:t>
            </a:r>
            <a:endParaRPr lang="en-US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6297" y="1643316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FFC000"/>
                </a:solidFill>
              </a:rPr>
              <a:t>12750 р.</a:t>
            </a:r>
            <a:endParaRPr lang="en-US" sz="3200" b="1" dirty="0" smtClean="0">
              <a:solidFill>
                <a:srgbClr val="FFC000"/>
              </a:solidFill>
            </a:endParaRPr>
          </a:p>
          <a:p>
            <a:endParaRPr lang="en-US" sz="3200" b="1" dirty="0" smtClean="0">
              <a:solidFill>
                <a:srgbClr val="FFC000"/>
              </a:solidFill>
            </a:endParaRPr>
          </a:p>
          <a:p>
            <a:pPr algn="r"/>
            <a:r>
              <a:rPr lang="ru-RU" sz="3200" b="1" dirty="0" smtClean="0">
                <a:solidFill>
                  <a:srgbClr val="FFC000"/>
                </a:solidFill>
              </a:rPr>
              <a:t>6300 р.</a:t>
            </a:r>
            <a:endParaRPr lang="en-US" sz="3200" b="1" dirty="0" smtClean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96" y="8910"/>
            <a:ext cx="9134103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16049"/>
            <a:ext cx="3831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Платформа </a:t>
            </a:r>
            <a:r>
              <a:rPr lang="en-US" sz="2400" b="1" dirty="0">
                <a:solidFill>
                  <a:schemeClr val="bg1"/>
                </a:solidFill>
              </a:rPr>
              <a:t>Mobile SMARTS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6861" y="113457"/>
            <a:ext cx="410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(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)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32130"/>
            <a:ext cx="914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705951" cy="8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75856" y="3140968"/>
            <a:ext cx="2709140" cy="769441"/>
          </a:xfrm>
          <a:prstGeom prst="rect">
            <a:avLst/>
          </a:prstGeom>
          <a:solidFill>
            <a:srgbClr val="000000">
              <a:alpha val="43137"/>
            </a:srgbClr>
          </a:solidFill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СПАСИБО!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2032" y="5867980"/>
            <a:ext cx="203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www.cleverence.ru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0648"/>
            <a:ext cx="728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Что </a:t>
            </a:r>
            <a:r>
              <a:rPr lang="ru-RU" sz="4400" b="1" dirty="0" smtClean="0">
                <a:solidFill>
                  <a:schemeClr val="bg1"/>
                </a:solidFill>
              </a:rPr>
              <a:t>такое </a:t>
            </a:r>
            <a:r>
              <a:rPr lang="en-US" sz="4400" b="1" dirty="0" smtClean="0">
                <a:solidFill>
                  <a:schemeClr val="bg1"/>
                </a:solidFill>
              </a:rPr>
              <a:t>Microsoft Dynamics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825660"/>
            <a:ext cx="7776864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C000"/>
                </a:solidFill>
              </a:rPr>
              <a:t>Microsoft Dynamics AX  (</a:t>
            </a:r>
            <a:r>
              <a:rPr lang="ru-RU" sz="2800" b="1" dirty="0" smtClean="0">
                <a:solidFill>
                  <a:srgbClr val="FFC000"/>
                </a:solidFill>
              </a:rPr>
              <a:t>бывшая </a:t>
            </a:r>
            <a:r>
              <a:rPr lang="en-US" sz="2800" b="1" dirty="0" smtClean="0">
                <a:solidFill>
                  <a:srgbClr val="FFC000"/>
                </a:solidFill>
              </a:rPr>
              <a:t>Axapta)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384" y="3771037"/>
            <a:ext cx="7797032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solidFill>
                  <a:srgbClr val="FFC000"/>
                </a:solidFill>
              </a:rPr>
              <a:t>Microsoft Dynamics </a:t>
            </a:r>
            <a:r>
              <a:rPr lang="en-US" sz="2800" b="1" dirty="0" smtClean="0">
                <a:solidFill>
                  <a:srgbClr val="FFC000"/>
                </a:solidFill>
              </a:rPr>
              <a:t>NAV  </a:t>
            </a:r>
            <a:r>
              <a:rPr lang="en-US" sz="2800" b="1" dirty="0">
                <a:solidFill>
                  <a:srgbClr val="FFC000"/>
                </a:solidFill>
              </a:rPr>
              <a:t>(</a:t>
            </a:r>
            <a:r>
              <a:rPr lang="ru-RU" sz="2800" b="1" dirty="0">
                <a:solidFill>
                  <a:srgbClr val="FFC000"/>
                </a:solidFill>
              </a:rPr>
              <a:t>бывшая </a:t>
            </a:r>
            <a:r>
              <a:rPr lang="en-US" sz="2800" b="1" dirty="0" smtClean="0">
                <a:solidFill>
                  <a:srgbClr val="FFC000"/>
                </a:solidFill>
              </a:rPr>
              <a:t>Navision)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3651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Используется в сетевом ритейле, в оптовой торговле                  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и также можно встретить почти везде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249289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Используется на множестве производств, </a:t>
            </a:r>
            <a:r>
              <a:rPr lang="en-US" sz="2400" b="1" dirty="0" smtClean="0">
                <a:solidFill>
                  <a:schemeClr val="bg1"/>
                </a:solidFill>
              </a:rPr>
              <a:t>                   </a:t>
            </a:r>
            <a:r>
              <a:rPr lang="ru-RU" sz="2400" b="1" dirty="0" smtClean="0">
                <a:solidFill>
                  <a:schemeClr val="bg1"/>
                </a:solidFill>
              </a:rPr>
              <a:t>на складах </a:t>
            </a:r>
            <a:r>
              <a:rPr lang="en-US" sz="2400" b="1" dirty="0" smtClean="0">
                <a:solidFill>
                  <a:schemeClr val="bg1"/>
                </a:solidFill>
              </a:rPr>
              <a:t>3PL, </a:t>
            </a:r>
            <a:r>
              <a:rPr lang="ru-RU" sz="2400" b="1" dirty="0" smtClean="0">
                <a:solidFill>
                  <a:schemeClr val="bg1"/>
                </a:solidFill>
              </a:rPr>
              <a:t>в оптовой торговле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и вообще везде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384" y="5498068"/>
            <a:ext cx="7797032" cy="52322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>
                <a:solidFill>
                  <a:srgbClr val="FF9900"/>
                </a:solidFill>
              </a:rPr>
              <a:t>Microsoft Dynamics </a:t>
            </a:r>
            <a:r>
              <a:rPr lang="en-US" sz="2800" b="1" dirty="0" smtClean="0">
                <a:solidFill>
                  <a:srgbClr val="FF9900"/>
                </a:solidFill>
              </a:rPr>
              <a:t>CRM </a:t>
            </a:r>
            <a:r>
              <a:rPr lang="ru-RU" sz="2800" b="1" dirty="0" smtClean="0">
                <a:solidFill>
                  <a:srgbClr val="FF9900"/>
                </a:solidFill>
              </a:rPr>
              <a:t>и др.</a:t>
            </a:r>
            <a:endParaRPr lang="ru-RU" sz="2800" b="1" dirty="0">
              <a:solidFill>
                <a:srgbClr val="FF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052736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6FF66"/>
                </a:solidFill>
              </a:rPr>
              <a:t>Бизнес-софт от Майкрософт - новое название старым продуктам</a:t>
            </a:r>
            <a:endParaRPr lang="ru-RU" sz="2000" b="1" dirty="0" smtClean="0">
              <a:solidFill>
                <a:srgbClr val="66FF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5982379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Не интегрированы с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Mobile SMARTS </a:t>
            </a:r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и тут о них речи не идет...</a:t>
            </a:r>
            <a:endParaRPr lang="ru-RU" sz="20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255316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72085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Microsoft Dynamics AX</a:t>
            </a:r>
            <a:r>
              <a:rPr lang="ru-RU" sz="4400" b="1" dirty="0" smtClean="0">
                <a:solidFill>
                  <a:schemeClr val="bg1"/>
                </a:solidFill>
              </a:rPr>
              <a:t> и </a:t>
            </a:r>
            <a:r>
              <a:rPr lang="en-US" sz="4400" b="1" dirty="0" smtClean="0">
                <a:solidFill>
                  <a:schemeClr val="bg1"/>
                </a:solidFill>
              </a:rPr>
              <a:t>NAV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488" y="1844824"/>
            <a:ext cx="7645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Недешевые системы </a:t>
            </a:r>
            <a:r>
              <a:rPr lang="ru-RU" sz="2800" b="1" dirty="0" smtClean="0">
                <a:solidFill>
                  <a:schemeClr val="bg1"/>
                </a:solidFill>
                <a:latin typeface="Calibri"/>
                <a:cs typeface="Calibri"/>
              </a:rPr>
              <a:t>→ состоятельные клиенты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Производство и склады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  <a:cs typeface="Calibri"/>
              </a:rPr>
              <a:t>→ </a:t>
            </a:r>
            <a:r>
              <a:rPr lang="ru-RU" sz="2800" b="1" dirty="0" smtClean="0">
                <a:solidFill>
                  <a:schemeClr val="bg1"/>
                </a:solidFill>
                <a:cs typeface="Calibri"/>
              </a:rPr>
              <a:t>много штук ТСД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Сетевой ритейл </a:t>
            </a:r>
            <a:r>
              <a:rPr lang="ru-RU" sz="2800" b="1" dirty="0">
                <a:solidFill>
                  <a:schemeClr val="bg1"/>
                </a:solidFill>
                <a:cs typeface="Calibri"/>
              </a:rPr>
              <a:t>→ много штук </a:t>
            </a:r>
            <a:r>
              <a:rPr lang="ru-RU" sz="2800" b="1" dirty="0" smtClean="0">
                <a:solidFill>
                  <a:schemeClr val="bg1"/>
                </a:solidFill>
                <a:cs typeface="Calibri"/>
              </a:rPr>
              <a:t>ТСД и киосков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Программисты далеки от ТСД, </a:t>
            </a:r>
            <a:r>
              <a:rPr lang="ru-RU" sz="2800" b="1" dirty="0" smtClean="0">
                <a:solidFill>
                  <a:schemeClr val="bg1"/>
                </a:solidFill>
                <a:cs typeface="Calibri"/>
              </a:rPr>
              <a:t>а руководство хочет четких сроков и цен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255316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562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Microsoft Dynamics AX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488" y="1844824"/>
            <a:ext cx="7645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Не имеет встроенных средств интеграции с ТСД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Очень дорого при работе через </a:t>
            </a:r>
            <a:r>
              <a:rPr lang="en-US" sz="2800" b="1" dirty="0" smtClean="0">
                <a:solidFill>
                  <a:schemeClr val="bg1"/>
                </a:solidFill>
              </a:rPr>
              <a:t>RPD</a:t>
            </a:r>
            <a:r>
              <a:rPr lang="ru-RU" sz="2800" b="1" dirty="0" smtClean="0">
                <a:solidFill>
                  <a:schemeClr val="bg1"/>
                </a:solidFill>
              </a:rPr>
              <a:t>,               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         </a:t>
            </a:r>
            <a:r>
              <a:rPr lang="ru-RU" sz="2800" b="1" dirty="0" smtClean="0">
                <a:solidFill>
                  <a:schemeClr val="bg1"/>
                </a:solidFill>
              </a:rPr>
              <a:t>т.к. каждый ТСД = рабоч</a:t>
            </a:r>
            <a:r>
              <a:rPr lang="ru-RU" sz="2800" b="1" dirty="0">
                <a:solidFill>
                  <a:schemeClr val="bg1"/>
                </a:solidFill>
              </a:rPr>
              <a:t>е</a:t>
            </a:r>
            <a:r>
              <a:rPr lang="ru-RU" sz="2800" b="1" dirty="0" smtClean="0">
                <a:solidFill>
                  <a:schemeClr val="bg1"/>
                </a:solidFill>
              </a:rPr>
              <a:t>е место </a:t>
            </a:r>
            <a:r>
              <a:rPr lang="en-US" sz="2800" b="1" dirty="0" smtClean="0">
                <a:solidFill>
                  <a:schemeClr val="bg1"/>
                </a:solidFill>
              </a:rPr>
              <a:t>Axapta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rgbClr val="66FF66"/>
                </a:solidFill>
              </a:rPr>
              <a:t>Выход </a:t>
            </a:r>
            <a:r>
              <a:rPr lang="en-US" sz="2800" b="1" dirty="0" smtClean="0">
                <a:solidFill>
                  <a:srgbClr val="66FF66"/>
                </a:solidFill>
              </a:rPr>
              <a:t>  </a:t>
            </a:r>
            <a:r>
              <a:rPr lang="ru-RU" sz="2800" b="1" dirty="0" smtClean="0">
                <a:solidFill>
                  <a:srgbClr val="66FF66"/>
                </a:solidFill>
              </a:rPr>
              <a:t>–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Mobile SMARTS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 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</a:rPr>
              <a:t>с коннектором к </a:t>
            </a:r>
            <a:r>
              <a:rPr lang="en-US" sz="2400" b="1" dirty="0" smtClean="0">
                <a:solidFill>
                  <a:schemeClr val="bg1"/>
                </a:solidFill>
              </a:rPr>
              <a:t>Axapta </a:t>
            </a:r>
            <a:r>
              <a:rPr lang="ru-RU" sz="2400" b="1" dirty="0" smtClean="0">
                <a:solidFill>
                  <a:schemeClr val="bg1"/>
                </a:solidFill>
              </a:rPr>
              <a:t>либо просто так)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380818"/>
            <a:ext cx="7272808" cy="707886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Есть модуль текстового терминального доступа к системе статических меню, но нет способа выдать задание кладовщику</a:t>
            </a:r>
            <a:endParaRPr lang="ru-RU" sz="20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255316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5985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Microsoft Dynamics NAV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488" y="1844824"/>
            <a:ext cx="7645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И</a:t>
            </a:r>
            <a:r>
              <a:rPr lang="ru-RU" sz="2800" b="1" dirty="0" smtClean="0">
                <a:solidFill>
                  <a:schemeClr val="bg1"/>
                </a:solidFill>
              </a:rPr>
              <a:t>меет встроенные средства интеграции с ТСД, но они малофункциональны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Очень дорого при работе через </a:t>
            </a:r>
            <a:r>
              <a:rPr lang="en-US" sz="2800" b="1" dirty="0">
                <a:solidFill>
                  <a:schemeClr val="bg1"/>
                </a:solidFill>
              </a:rPr>
              <a:t>RPD</a:t>
            </a:r>
            <a:r>
              <a:rPr lang="ru-RU" sz="2800" b="1" dirty="0">
                <a:solidFill>
                  <a:schemeClr val="bg1"/>
                </a:solidFill>
              </a:rPr>
              <a:t>,                 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      </a:t>
            </a:r>
            <a:r>
              <a:rPr lang="en-US" sz="2800" b="1" dirty="0" smtClean="0">
                <a:solidFill>
                  <a:schemeClr val="bg1"/>
                </a:solidFill>
              </a:rPr>
              <a:t>     </a:t>
            </a:r>
            <a:r>
              <a:rPr lang="ru-RU" sz="2800" b="1" dirty="0">
                <a:solidFill>
                  <a:schemeClr val="bg1"/>
                </a:solidFill>
              </a:rPr>
              <a:t>т.к. каждый ТСД = рабочее место </a:t>
            </a:r>
            <a:r>
              <a:rPr lang="en-US" sz="2800" b="1" dirty="0" smtClean="0">
                <a:solidFill>
                  <a:schemeClr val="bg1"/>
                </a:solidFill>
              </a:rPr>
              <a:t>Navision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rgbClr val="66FF66"/>
                </a:solidFill>
              </a:rPr>
              <a:t>Выход </a:t>
            </a:r>
            <a:r>
              <a:rPr lang="en-US" sz="2800" b="1" dirty="0" smtClean="0">
                <a:solidFill>
                  <a:srgbClr val="66FF66"/>
                </a:solidFill>
              </a:rPr>
              <a:t>  </a:t>
            </a:r>
            <a:r>
              <a:rPr lang="ru-RU" sz="2800" b="1" dirty="0" smtClean="0">
                <a:solidFill>
                  <a:srgbClr val="66FF66"/>
                </a:solidFill>
              </a:rPr>
              <a:t>–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Mobile SMARTS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       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</a:rPr>
              <a:t>с коннектором к </a:t>
            </a:r>
            <a:r>
              <a:rPr lang="en-US" sz="2400" b="1" dirty="0" smtClean="0">
                <a:solidFill>
                  <a:schemeClr val="bg1"/>
                </a:solidFill>
              </a:rPr>
              <a:t>Navision </a:t>
            </a:r>
            <a:r>
              <a:rPr lang="ru-RU" sz="2400" b="1" dirty="0" smtClean="0">
                <a:solidFill>
                  <a:schemeClr val="bg1"/>
                </a:solidFill>
              </a:rPr>
              <a:t>либо просто так)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956882"/>
            <a:ext cx="7272808" cy="40011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Главный недостаток – нельзя выдавать задания на обработку</a:t>
            </a:r>
            <a:endParaRPr lang="ru-RU" sz="20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Платформа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420888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Microsoft SQL Server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Microsoft Dynamics AX (Axapta)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Microsoft Dynamics </a:t>
            </a:r>
            <a:r>
              <a:rPr lang="en-US" sz="2800" b="1" dirty="0" smtClean="0">
                <a:solidFill>
                  <a:schemeClr val="bg1"/>
                </a:solidFill>
              </a:rPr>
              <a:t>NAV (Navision)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</a:rPr>
              <a:t>и просто на файликах</a:t>
            </a:r>
            <a:endParaRPr lang="ru-RU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Платформа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420888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Серверная часть для компьютера/сервера</a:t>
            </a: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Клиентская часть для </a:t>
            </a:r>
            <a:r>
              <a:rPr lang="ru-RU" sz="2800" b="1" dirty="0" smtClean="0">
                <a:solidFill>
                  <a:schemeClr val="bg1"/>
                </a:solidFill>
              </a:rPr>
              <a:t>ТСД/микрокиоска</a:t>
            </a: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Средства администрирования для сисадмина</a:t>
            </a: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Средства программирования для программиста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Платформа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Не выпадает при потере связи </a:t>
            </a:r>
            <a:r>
              <a:rPr lang="en-US" sz="2800" b="1" dirty="0" smtClean="0">
                <a:solidFill>
                  <a:schemeClr val="bg1"/>
                </a:solidFill>
              </a:rPr>
              <a:t>Wi-Fi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Работает и на </a:t>
            </a:r>
            <a:r>
              <a:rPr lang="en-US" sz="2800" b="1" dirty="0" smtClean="0">
                <a:solidFill>
                  <a:schemeClr val="bg1"/>
                </a:solidFill>
              </a:rPr>
              <a:t>Windows CE</a:t>
            </a:r>
            <a:r>
              <a:rPr lang="ru-RU" sz="2800" b="1" dirty="0" smtClean="0">
                <a:solidFill>
                  <a:schemeClr val="bg1"/>
                </a:solidFill>
              </a:rPr>
              <a:t>, и на </a:t>
            </a:r>
            <a:r>
              <a:rPr lang="en-US" sz="2800" b="1" dirty="0" smtClean="0">
                <a:solidFill>
                  <a:schemeClr val="bg1"/>
                </a:solidFill>
              </a:rPr>
              <a:t>Windows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Mobile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Не требует обновления </a:t>
            </a:r>
            <a:r>
              <a:rPr lang="en-US" sz="2800" b="1" dirty="0">
                <a:solidFill>
                  <a:schemeClr val="bg1"/>
                </a:solidFill>
              </a:rPr>
              <a:t>Windows </a:t>
            </a:r>
            <a:r>
              <a:rPr lang="en-US" sz="2800" b="1" dirty="0" smtClean="0">
                <a:solidFill>
                  <a:schemeClr val="bg1"/>
                </a:solidFill>
              </a:rPr>
              <a:t>CE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Не требует </a:t>
            </a:r>
            <a:r>
              <a:rPr lang="ru-RU" sz="2800" b="1" dirty="0" smtClean="0">
                <a:solidFill>
                  <a:schemeClr val="bg1"/>
                </a:solidFill>
              </a:rPr>
              <a:t>старых версий </a:t>
            </a:r>
            <a:r>
              <a:rPr lang="en-US" sz="2800" b="1" dirty="0">
                <a:solidFill>
                  <a:schemeClr val="bg1"/>
                </a:solidFill>
              </a:rPr>
              <a:t>Windows CE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Не требует вводить длинных паролей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8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3196" y="13444"/>
            <a:ext cx="9130804" cy="1556122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60648"/>
            <a:ext cx="68693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Платформа </a:t>
            </a:r>
            <a:r>
              <a:rPr lang="en-US" sz="4400" b="1" dirty="0" smtClean="0">
                <a:solidFill>
                  <a:schemeClr val="bg1"/>
                </a:solidFill>
              </a:rPr>
              <a:t>Mobile SMARTS</a:t>
            </a:r>
            <a:endParaRPr lang="ru-RU" sz="4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791" y="934120"/>
            <a:ext cx="7612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MS-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ndara" pitchFamily="34" charset="0"/>
              </a:rPr>
              <a:t>SERVER, MS-CLIENT</a:t>
            </a:r>
            <a:endParaRPr lang="ru-RU" sz="1400" b="1" dirty="0">
              <a:solidFill>
                <a:schemeClr val="bg1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916832"/>
            <a:ext cx="770485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Нормально работает с сетью:</a:t>
            </a:r>
            <a:endParaRPr lang="ru-RU" sz="2800" b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Не выпадает, не разлогинивается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Связь пропала – просто покажет это иконкой</a:t>
            </a:r>
          </a:p>
          <a:p>
            <a:pPr marL="514800" indent="-514350">
              <a:spcBef>
                <a:spcPts val="180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Связь появилась – отправит собранные данные на сервер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3024" y="310089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Позволяет продолжать работать </a:t>
            </a:r>
            <a:endParaRPr lang="ru-RU" sz="2000" b="1" dirty="0" smtClean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396499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Позволяет продолжать работать , не мешает работать</a:t>
            </a:r>
            <a:endParaRPr lang="ru-RU" sz="20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4400"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598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Сергей Баженов</dc:creator>
  <cp:lastModifiedBy>Сергей Баженов</cp:lastModifiedBy>
  <cp:revision>162</cp:revision>
  <dcterms:created xsi:type="dcterms:W3CDTF">2011-10-11T11:41:09Z</dcterms:created>
  <dcterms:modified xsi:type="dcterms:W3CDTF">2011-11-23T15:38:57Z</dcterms:modified>
</cp:coreProperties>
</file>